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429" r:id="rId35"/>
    <p:sldId id="433" r:id="rId36"/>
    <p:sldId id="278"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673" autoAdjust="0"/>
  </p:normalViewPr>
  <p:slideViewPr>
    <p:cSldViewPr snapToGrid="0" snapToObjects="1">
      <p:cViewPr varScale="1">
        <p:scale>
          <a:sx n="87" d="100"/>
          <a:sy n="87" d="100"/>
        </p:scale>
        <p:origin x="-624"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a:t>
            </a:r>
            <a:r>
              <a:rPr lang="en-US" baseline="0" dirty="0" smtClean="0">
                <a:solidFill>
                  <a:schemeClr val="tx1">
                    <a:lumMod val="75000"/>
                  </a:schemeClr>
                </a:solidFill>
              </a:rPr>
              <a:t>tools</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SpringCloudServices</a:t>
            </a:r>
            <a:r>
              <a:rPr lang="en-US" dirty="0" smtClean="0"/>
              <a:t> </a:t>
            </a:r>
            <a:r>
              <a:rPr lang="en-US" dirty="0" smtClean="0"/>
              <a:t>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r>
              <a:rPr lang="en-US" sz="1200" b="0" i="0" u="none" strike="noStrike" cap="none" dirty="0" smtClean="0">
                <a:solidFill>
                  <a:schemeClr val="dk1"/>
                </a:solidFill>
                <a:latin typeface="Verdana"/>
                <a:ea typeface="Verdana"/>
                <a:cs typeface="Verdana"/>
                <a:sym typeface="Verdana"/>
              </a:rPr>
              <a:t>From </a:t>
            </a:r>
            <a:r>
              <a:rPr lang="en-US" sz="1200" b="0" i="0" u="none" strike="noStrike" cap="none" dirty="0" err="1" smtClean="0">
                <a:solidFill>
                  <a:schemeClr val="dk1"/>
                </a:solidFill>
                <a:latin typeface="Verdana"/>
                <a:ea typeface="Verdana"/>
                <a:cs typeface="Verdana"/>
                <a:sym typeface="Verdana"/>
              </a:rPr>
              <a:t>Onsi</a:t>
            </a:r>
            <a:r>
              <a:rPr lang="en-US" sz="1200" b="0" i="0" u="none" strike="noStrike" cap="none" baseline="0" dirty="0" smtClean="0">
                <a:solidFill>
                  <a:schemeClr val="dk1"/>
                </a:solidFill>
                <a:latin typeface="Verdana"/>
                <a:ea typeface="Verdana"/>
                <a:cs typeface="Verdana"/>
                <a:sym typeface="Verdana"/>
              </a:rPr>
              <a:t> </a:t>
            </a:r>
            <a:r>
              <a:rPr lang="en-US" sz="1200" b="0" i="0" u="none" strike="noStrike" cap="none" baseline="0" dirty="0" err="1" smtClean="0">
                <a:solidFill>
                  <a:schemeClr val="dk1"/>
                </a:solidFill>
                <a:latin typeface="Verdana"/>
                <a:ea typeface="Verdana"/>
                <a:cs typeface="Verdana"/>
                <a:sym typeface="Verdana"/>
              </a:rPr>
              <a:t>Fakhouri</a:t>
            </a:r>
            <a:endParaRPr sz="1200" b="0" i="0" u="none" strike="noStrike" cap="none" dirty="0">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31</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7"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hyperlink" Target="http://12factor.net"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kern="1200" dirty="0">
                <a:solidFill>
                  <a:srgbClr val="2C95DD"/>
                </a:solidFill>
                <a:latin typeface="+mn-lt"/>
                <a:ea typeface="+mn-ea"/>
                <a:cs typeface="+mn-cs"/>
              </a:rPr>
              <a:t>Cloud Native Workshop</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9" name="Picture 8"/>
          <p:cNvPicPr>
            <a:picLocks noChangeAspect="1"/>
          </p:cNvPicPr>
          <p:nvPr/>
        </p:nvPicPr>
        <p:blipFill>
          <a:blip r:embed="rId7"/>
          <a:stretch>
            <a:fillRect/>
          </a:stretch>
        </p:blipFill>
        <p:spPr>
          <a:xfrm>
            <a:off x="192404" y="4689352"/>
            <a:ext cx="1604131" cy="33144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115627"/>
            <a:ext cx="7021160" cy="523220"/>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a:t>
            </a:r>
            <a:r>
              <a:rPr lang="en-US" dirty="0" smtClean="0">
                <a:solidFill>
                  <a:schemeClr val="bg2"/>
                </a:solidFill>
                <a:hlinkClick r:id="rId4"/>
              </a:rPr>
              <a:t>http://</a:t>
            </a:r>
            <a:r>
              <a:rPr lang="en-US" dirty="0" smtClean="0">
                <a:solidFill>
                  <a:schemeClr val="bg2"/>
                </a:solidFill>
                <a:hlinkClick r:id="rId4"/>
              </a:rPr>
              <a:t>12factor.net</a:t>
            </a:r>
            <a:endParaRPr lang="en-US" dirty="0" smtClean="0">
              <a:solidFill>
                <a:schemeClr val="bg2"/>
              </a:solidFill>
            </a:endParaRPr>
          </a:p>
          <a:p>
            <a:r>
              <a:rPr lang="en-US" dirty="0" smtClean="0">
                <a:solidFill>
                  <a:schemeClr val="bg2"/>
                </a:solidFill>
              </a:rPr>
              <a:t>Beyond the 12 </a:t>
            </a:r>
            <a:r>
              <a:rPr lang="en-US" dirty="0">
                <a:solidFill>
                  <a:schemeClr val="bg2"/>
                </a:solidFill>
              </a:rPr>
              <a:t>Factor App - https://</a:t>
            </a:r>
            <a:r>
              <a:rPr lang="en-US" dirty="0" err="1">
                <a:solidFill>
                  <a:schemeClr val="bg2"/>
                </a:solidFill>
              </a:rPr>
              <a:t>content.pivotal.io</a:t>
            </a:r>
            <a:r>
              <a:rPr lang="en-US" dirty="0">
                <a:solidFill>
                  <a:schemeClr val="bg2"/>
                </a:solidFill>
              </a:rPr>
              <a:t>/</a:t>
            </a:r>
            <a:r>
              <a:rPr lang="en-US" dirty="0" err="1">
                <a:solidFill>
                  <a:schemeClr val="bg2"/>
                </a:solidFill>
              </a:rPr>
              <a:t>ebooks</a:t>
            </a:r>
            <a:r>
              <a:rPr lang="en-US" dirty="0">
                <a:solidFill>
                  <a:schemeClr val="bg2"/>
                </a:solidFill>
              </a:rPr>
              <a:t>/beyond-the-12-factor-app</a:t>
            </a:r>
            <a:endParaRPr lang="en-US" dirty="0" smtClean="0">
              <a:solidFill>
                <a:schemeClr val="bg2"/>
              </a:solidFill>
            </a:endParaRPr>
          </a:p>
        </p:txBody>
      </p:sp>
      <p:sp>
        <p:nvSpPr>
          <p:cNvPr id="29" name="Rectangle 28"/>
          <p:cNvSpPr/>
          <p:nvPr/>
        </p:nvSpPr>
        <p:spPr>
          <a:xfrm>
            <a:off x="3747670" y="2147659"/>
            <a:ext cx="1097000" cy="400110"/>
          </a:xfrm>
          <a:prstGeom prst="rect">
            <a:avLst/>
          </a:prstGeom>
        </p:spPr>
        <p:txBody>
          <a:bodyPr wrap="none">
            <a:spAutoFit/>
          </a:bodyPr>
          <a:lstStyle/>
          <a:p>
            <a:r>
              <a:rPr lang="en-US" sz="2000" dirty="0" smtClean="0">
                <a:solidFill>
                  <a:schemeClr val="bg1"/>
                </a:solidFill>
              </a:rPr>
              <a:t>contract</a:t>
            </a:r>
            <a:endParaRPr lang="en-US" sz="2000"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1226120"/>
            <a:ext cx="8410499" cy="2813623"/>
          </a:xfrm>
          <a:prstGeom prst="rect">
            <a:avLst/>
          </a:prstGeom>
        </p:spPr>
        <p:txBody>
          <a:bodyPr lIns="91425" tIns="91425" rIns="91425" bIns="91425" anchor="t" anchorCtr="0">
            <a:noAutofit/>
          </a:bodyPr>
          <a:lstStyle/>
          <a:p>
            <a:pPr marL="139700" lvl="2">
              <a:lnSpc>
                <a:spcPct val="200000"/>
              </a:lnSpc>
              <a:spcBef>
                <a:spcPts val="0"/>
              </a:spcBef>
              <a:buClr>
                <a:schemeClr val="bg1"/>
              </a:buClr>
              <a:buSzPct val="77777"/>
              <a:buNone/>
            </a:pPr>
            <a:r>
              <a:rPr lang="en-US" sz="2800" dirty="0" smtClean="0">
                <a:solidFill>
                  <a:srgbClr val="FFFFFF"/>
                </a:solidFill>
              </a:rPr>
              <a:t>Why</a:t>
            </a:r>
            <a:r>
              <a:rPr lang="en-US" sz="2800" dirty="0" smtClean="0">
                <a:solidFill>
                  <a:srgbClr val="FFFFFF"/>
                </a:solidFill>
              </a:rPr>
              <a:t>?</a:t>
            </a:r>
          </a:p>
          <a:p>
            <a:pPr marL="139700" lvl="2">
              <a:lnSpc>
                <a:spcPct val="200000"/>
              </a:lnSpc>
              <a:spcBef>
                <a:spcPts val="0"/>
              </a:spcBef>
              <a:buClr>
                <a:schemeClr val="bg1"/>
              </a:buClr>
              <a:buSzPct val="77777"/>
              <a:buNone/>
            </a:pPr>
            <a:r>
              <a:rPr lang="en-US" sz="2800" dirty="0" smtClean="0">
                <a:solidFill>
                  <a:srgbClr val="FFFFFF"/>
                </a:solidFill>
              </a:rPr>
              <a:t>What?</a:t>
            </a:r>
          </a:p>
          <a:p>
            <a:pPr marL="139700" lvl="2">
              <a:lnSpc>
                <a:spcPct val="200000"/>
              </a:lnSpc>
              <a:spcBef>
                <a:spcPts val="0"/>
              </a:spcBef>
              <a:buClr>
                <a:schemeClr val="bg1"/>
              </a:buClr>
              <a:buSzPct val="77777"/>
              <a:buNone/>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smtClean="0">
                <a:solidFill>
                  <a:srgbClr val="FFFFFF"/>
                </a:solidFill>
              </a:rPr>
              <a:t>Circuit Breakers for Fault Tolerance</a:t>
            </a:r>
            <a:endParaRPr lang="en-US" sz="2800" dirty="0">
              <a:solidFill>
                <a:srgbClr val="FFFFFF"/>
              </a:solidFill>
            </a:endParaRP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 OSS</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6" y="218537"/>
            <a:ext cx="8079561" cy="559615"/>
          </a:xfrm>
        </p:spPr>
        <p:txBody>
          <a:bodyPr/>
          <a:lstStyle/>
          <a:p>
            <a:r>
              <a:rPr lang="en-US" sz="2800" dirty="0" smtClean="0">
                <a:solidFill>
                  <a:schemeClr val="accent1"/>
                </a:solidFill>
              </a:rPr>
              <a:t>It takes a Cloud Native Application</a:t>
            </a:r>
            <a:r>
              <a:rPr lang="en-US" sz="2800" dirty="0" smtClean="0">
                <a:solidFill>
                  <a:schemeClr val="accent1">
                    <a:lumMod val="75000"/>
                  </a:schemeClr>
                </a:solidFill>
              </a:rPr>
              <a:t> </a:t>
            </a:r>
            <a:r>
              <a:rPr lang="en-US" sz="28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smtClean="0">
                <a:solidFill>
                  <a:schemeClr val="bg1"/>
                </a:solidFill>
                <a:sym typeface="Arial"/>
                <a:rtl val="0"/>
              </a:rPr>
              <a:t>Spring</a:t>
            </a:r>
            <a:r>
              <a:rPr lang="en-US" sz="2400" smtClean="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i="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20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2000" dirty="0" smtClean="0">
                <a:solidFill>
                  <a:schemeClr val="bg1"/>
                </a:solidFill>
                <a:uFillTx/>
              </a:rPr>
              <a:t>Pioneer &amp; vocal proponent of </a:t>
            </a:r>
            <a:r>
              <a:rPr lang="en-US" sz="2000" dirty="0" smtClean="0">
                <a:solidFill>
                  <a:schemeClr val="bg1"/>
                </a:solidFill>
              </a:rPr>
              <a:t>micros</a:t>
            </a:r>
            <a:r>
              <a:rPr lang="en-US" sz="2000" dirty="0" smtClean="0">
                <a:solidFill>
                  <a:schemeClr val="bg1"/>
                </a:solidFill>
                <a:uFillTx/>
              </a:rPr>
              <a:t>ervices</a:t>
            </a:r>
            <a:r>
              <a:rPr lang="en-US" sz="2000" dirty="0">
                <a:solidFill>
                  <a:schemeClr val="bg1"/>
                </a:solidFill>
              </a:rPr>
              <a:t> </a:t>
            </a:r>
            <a:r>
              <a:rPr lang="en-US" sz="20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2000" dirty="0" smtClean="0">
                <a:solidFill>
                  <a:schemeClr val="bg1"/>
                </a:solidFill>
                <a:uFillTx/>
              </a:rPr>
              <a:t>Netflix OSS supplies parts, but it’s not a </a:t>
            </a:r>
            <a:r>
              <a:rPr lang="en-US" sz="2000" dirty="0" smtClean="0">
                <a:solidFill>
                  <a:schemeClr val="bg1"/>
                </a:solidFill>
              </a:rPr>
              <a:t>solution</a:t>
            </a:r>
            <a:endParaRPr lang="en-US" sz="2000" dirty="0" smtClean="0">
              <a:solidFill>
                <a:schemeClr val="bg1"/>
              </a:solidFill>
              <a:uFillTx/>
            </a:endParaRPr>
          </a:p>
          <a:p>
            <a:pPr marL="285750" indent="-285750">
              <a:buFont typeface="Arial"/>
              <a:buChar char="•"/>
              <a:defRPr sz="1800">
                <a:solidFill>
                  <a:srgbClr val="000000"/>
                </a:solidFill>
                <a:uFillTx/>
              </a:defRPr>
            </a:pPr>
            <a:r>
              <a:rPr lang="en-US" sz="2000" dirty="0" smtClean="0">
                <a:solidFill>
                  <a:schemeClr val="bg1"/>
                </a:solidFill>
                <a:uFillTx/>
              </a:rPr>
              <a:t>Difficult for enterprises to build it themselves</a:t>
            </a:r>
            <a:endParaRPr lang="en-US" sz="2000" dirty="0">
              <a:solidFill>
                <a:schemeClr val="bg1"/>
              </a:solidFill>
              <a:uFillTx/>
            </a:endParaRPr>
          </a:p>
          <a:p>
            <a:pPr marL="285750" lvl="0" indent="-285750">
              <a:buFont typeface="Arial"/>
              <a:buChar char="•"/>
              <a:defRPr sz="1800">
                <a:solidFill>
                  <a:srgbClr val="000000"/>
                </a:solidFill>
                <a:uFillTx/>
              </a:defRPr>
            </a:pPr>
            <a:r>
              <a:rPr lang="en-US" sz="20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809465"/>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230250"/>
            <a:ext cx="8410499" cy="460500"/>
          </a:xfrm>
        </p:spPr>
        <p:txBody>
          <a:bodyPr/>
          <a:lstStyle/>
          <a:p>
            <a:pPr>
              <a:lnSpc>
                <a:spcPct val="100000"/>
              </a:lnSpc>
              <a:buClr>
                <a:schemeClr val="dk1"/>
              </a:buClr>
            </a:pPr>
            <a:r>
              <a:rPr lang="en-US" sz="2800" dirty="0">
                <a:solidFill>
                  <a:srgbClr val="008881"/>
                </a:solidFill>
                <a:uFill>
                  <a:solidFill>
                    <a:srgbClr val="008881"/>
                  </a:solidFill>
                </a:uFill>
              </a:rPr>
              <a:t>Essential elements of a </a:t>
            </a:r>
            <a:r>
              <a:rPr lang="en-US" sz="2800" dirty="0" smtClean="0">
                <a:solidFill>
                  <a:srgbClr val="008881"/>
                </a:solidFill>
                <a:uFill>
                  <a:solidFill>
                    <a:srgbClr val="008881"/>
                  </a:solidFill>
                </a:uFill>
              </a:rPr>
              <a:t>Cloud-Native </a:t>
            </a:r>
            <a:r>
              <a:rPr lang="en-US" sz="2800" dirty="0">
                <a:solidFill>
                  <a:srgbClr val="008881"/>
                </a:solidFill>
                <a:uFill>
                  <a:solidFill>
                    <a:srgbClr val="008881"/>
                  </a:solidFill>
                </a:uFill>
              </a:rPr>
              <a:t>P</a:t>
            </a:r>
            <a:r>
              <a:rPr lang="en-US" sz="2800" dirty="0" smtClean="0">
                <a:solidFill>
                  <a:srgbClr val="008881"/>
                </a:solidFill>
                <a:uFill>
                  <a:solidFill>
                    <a:srgbClr val="008881"/>
                  </a:solidFill>
                </a:uFill>
              </a:rPr>
              <a:t>latform</a:t>
            </a:r>
            <a:endParaRPr lang="en-US" sz="2800" dirty="0">
              <a:solidFill>
                <a:srgbClr val="008881"/>
              </a:solidFill>
              <a:uFill>
                <a:solidFill>
                  <a:srgbClr val="008881"/>
                </a:solidFill>
              </a:uFill>
            </a:endParaRPr>
          </a:p>
        </p:txBody>
      </p:sp>
      <p:sp>
        <p:nvSpPr>
          <p:cNvPr id="5" name="Text Placeholder 4"/>
          <p:cNvSpPr>
            <a:spLocks noGrp="1"/>
          </p:cNvSpPr>
          <p:nvPr>
            <p:ph type="body" idx="1"/>
          </p:nvPr>
        </p:nvSpPr>
        <p:spPr>
          <a:xfrm>
            <a:off x="366713" y="904993"/>
            <a:ext cx="5580436" cy="3552705"/>
          </a:xfrm>
        </p:spPr>
        <p:txBody>
          <a:bodyPr/>
          <a:lstStyle/>
          <a:p>
            <a:pPr marL="233363" indent="-233363"/>
            <a:r>
              <a:rPr lang="en-US" sz="1800" dirty="0">
                <a:solidFill>
                  <a:srgbClr val="FFFFFF"/>
                </a:solidFill>
                <a:uFill>
                  <a:solidFill>
                    <a:srgbClr val="008881"/>
                  </a:solidFill>
                </a:uFill>
              </a:rPr>
              <a:t>Rapid </a:t>
            </a:r>
            <a:r>
              <a:rPr lang="en-US" sz="1800" dirty="0" smtClean="0">
                <a:solidFill>
                  <a:srgbClr val="FFFFFF"/>
                </a:solidFill>
                <a:uFill>
                  <a:solidFill>
                    <a:srgbClr val="008881"/>
                  </a:solidFill>
                </a:uFill>
              </a:rPr>
              <a:t>Provisioning of infrastructure components</a:t>
            </a:r>
            <a:endParaRPr lang="en-US" sz="1800" dirty="0">
              <a:solidFill>
                <a:srgbClr val="FFFFFF"/>
              </a:solidFill>
              <a:uFill>
                <a:solidFill>
                  <a:srgbClr val="008881"/>
                </a:solidFill>
              </a:uFill>
            </a:endParaRPr>
          </a:p>
          <a:p>
            <a:pPr marL="233363" indent="-233363"/>
            <a:r>
              <a:rPr lang="en-US" sz="1800" dirty="0">
                <a:solidFill>
                  <a:srgbClr val="FFFFFF"/>
                </a:solidFill>
                <a:uFill>
                  <a:solidFill>
                    <a:srgbClr val="008881"/>
                  </a:solidFill>
                </a:uFill>
              </a:rPr>
              <a:t>Rapid Application Deployment &amp; Management</a:t>
            </a:r>
          </a:p>
          <a:p>
            <a:pPr marL="233363" indent="-233363"/>
            <a:r>
              <a:rPr lang="en-US" sz="1800" dirty="0" smtClean="0">
                <a:solidFill>
                  <a:srgbClr val="FFFFFF"/>
                </a:solidFill>
                <a:uFill>
                  <a:solidFill>
                    <a:srgbClr val="008881"/>
                  </a:solidFill>
                </a:uFill>
              </a:rPr>
              <a:t>Scales Horizontally</a:t>
            </a:r>
            <a:endParaRPr lang="en-US" sz="1800" dirty="0">
              <a:solidFill>
                <a:srgbClr val="FFFFFF"/>
              </a:solidFill>
              <a:uFill>
                <a:solidFill>
                  <a:srgbClr val="008881"/>
                </a:solidFill>
              </a:uFill>
            </a:endParaRPr>
          </a:p>
          <a:p>
            <a:pPr marL="233363" indent="-233363"/>
            <a:r>
              <a:rPr lang="en-US" sz="1800" dirty="0">
                <a:solidFill>
                  <a:srgbClr val="FFFFFF"/>
                </a:solidFill>
                <a:uFill>
                  <a:solidFill>
                    <a:srgbClr val="008881"/>
                  </a:solidFill>
                </a:uFill>
              </a:rPr>
              <a:t>Basic Monitoring, Logs &amp; Metrics</a:t>
            </a:r>
          </a:p>
          <a:p>
            <a:pPr marL="233363" indent="-233363"/>
            <a:r>
              <a:rPr lang="en-US" sz="1800" dirty="0">
                <a:solidFill>
                  <a:srgbClr val="FFFFFF"/>
                </a:solidFill>
                <a:uFill>
                  <a:solidFill>
                    <a:srgbClr val="008881"/>
                  </a:solidFill>
                </a:uFill>
              </a:rPr>
              <a:t>No-downtime platform upgrades</a:t>
            </a:r>
          </a:p>
          <a:p>
            <a:pPr marL="233363" indent="-233363"/>
            <a:r>
              <a:rPr lang="en-US" sz="1800" dirty="0">
                <a:solidFill>
                  <a:srgbClr val="FFFFFF"/>
                </a:solidFill>
                <a:uFill>
                  <a:solidFill>
                    <a:srgbClr val="008881"/>
                  </a:solidFill>
                </a:uFill>
              </a:rPr>
              <a:t>Dynamic load balancing and routing</a:t>
            </a:r>
          </a:p>
          <a:p>
            <a:pPr marL="233363" indent="-233363"/>
            <a:r>
              <a:rPr lang="en-US" sz="1800" dirty="0">
                <a:solidFill>
                  <a:srgbClr val="FFFFFF"/>
                </a:solidFill>
                <a:uFill>
                  <a:solidFill>
                    <a:srgbClr val="008881"/>
                  </a:solidFill>
                </a:uFill>
              </a:rPr>
              <a:t>Manage supporting services (data, messaging)</a:t>
            </a:r>
          </a:p>
          <a:p>
            <a:pPr marL="233363" indent="-233363"/>
            <a:r>
              <a:rPr lang="en-US" sz="1800" dirty="0">
                <a:solidFill>
                  <a:srgbClr val="FFFFFF"/>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223749" y="1074736"/>
            <a:ext cx="2076218" cy="3382961"/>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dirty="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dirty="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7" name="Shape 437"/>
          <p:cNvPicPr preferRelativeResize="0"/>
          <p:nvPr/>
        </p:nvPicPr>
        <p:blipFill rotWithShape="1">
          <a:blip r:embed="rId4">
            <a:alphaModFix/>
          </a:blip>
          <a:srcRect/>
          <a:stretch/>
        </p:blipFill>
        <p:spPr>
          <a:xfrm>
            <a:off x="8272779" y="4855076"/>
            <a:ext cx="731399" cy="171300"/>
          </a:xfrm>
          <a:prstGeom prst="rect">
            <a:avLst/>
          </a:prstGeom>
          <a:noFill/>
          <a:ln>
            <a:noFill/>
          </a:ln>
        </p:spPr>
      </p:pic>
      <p:sp>
        <p:nvSpPr>
          <p:cNvPr id="438" name="Shape 438"/>
          <p:cNvSpPr txBox="1"/>
          <p:nvPr/>
        </p:nvSpPr>
        <p:spPr>
          <a:xfrm>
            <a:off x="1597061" y="1488876"/>
            <a:ext cx="5906458" cy="2982827"/>
          </a:xfrm>
          <a:prstGeom prst="rect">
            <a:avLst/>
          </a:prstGeom>
          <a:noFill/>
          <a:ln>
            <a:noFill/>
          </a:ln>
        </p:spPr>
        <p:txBody>
          <a:bodyPr lIns="91425" tIns="91425" rIns="91425" bIns="91425" anchor="t" anchorCtr="0">
            <a:noAutofit/>
          </a:bodyPr>
          <a:lstStyle/>
          <a:p>
            <a:pPr lvl="0" algn="ctr" rtl="0">
              <a:spcBef>
                <a:spcPts val="0"/>
              </a:spcBef>
              <a:buNone/>
            </a:pPr>
            <a:endParaRPr sz="1800" b="1" dirty="0">
              <a:solidFill>
                <a:schemeClr val="lt1"/>
              </a:solidFill>
            </a:endParaRPr>
          </a:p>
          <a:p>
            <a:pPr lvl="0" algn="ctr" rtl="0">
              <a:lnSpc>
                <a:spcPct val="200000"/>
              </a:lnSpc>
              <a:spcBef>
                <a:spcPts val="0"/>
              </a:spcBef>
              <a:buNone/>
            </a:pPr>
            <a:r>
              <a:rPr lang="en" sz="2800" b="1" dirty="0">
                <a:solidFill>
                  <a:schemeClr val="lt1"/>
                </a:solidFill>
              </a:rPr>
              <a:t>Here is my source </a:t>
            </a:r>
            <a:r>
              <a:rPr lang="en" sz="2800" b="1" dirty="0" smtClean="0">
                <a:solidFill>
                  <a:schemeClr val="lt1"/>
                </a:solidFill>
              </a:rPr>
              <a:t>code</a:t>
            </a:r>
            <a:endParaRPr lang="en-US" sz="2800" b="1" dirty="0" smtClean="0">
              <a:solidFill>
                <a:schemeClr val="lt1"/>
              </a:solidFill>
            </a:endParaRPr>
          </a:p>
          <a:p>
            <a:pPr lvl="0" algn="ctr" rtl="0">
              <a:lnSpc>
                <a:spcPct val="200000"/>
              </a:lnSpc>
              <a:spcBef>
                <a:spcPts val="0"/>
              </a:spcBef>
              <a:buNone/>
            </a:pPr>
            <a:r>
              <a:rPr lang="en" sz="2800" b="1" dirty="0" smtClean="0">
                <a:solidFill>
                  <a:schemeClr val="lt1"/>
                </a:solidFill>
              </a:rPr>
              <a:t>Run </a:t>
            </a:r>
            <a:r>
              <a:rPr lang="en" sz="2800" b="1" dirty="0">
                <a:solidFill>
                  <a:schemeClr val="lt1"/>
                </a:solidFill>
              </a:rPr>
              <a:t>it on the cloud for </a:t>
            </a:r>
            <a:r>
              <a:rPr lang="en" sz="2800" b="1" dirty="0" smtClean="0">
                <a:solidFill>
                  <a:schemeClr val="lt1"/>
                </a:solidFill>
              </a:rPr>
              <a:t>me</a:t>
            </a:r>
            <a:endParaRPr lang="en-US" sz="2800" b="1" dirty="0" smtClean="0">
              <a:solidFill>
                <a:schemeClr val="lt1"/>
              </a:solidFill>
            </a:endParaRPr>
          </a:p>
          <a:p>
            <a:pPr lvl="0" algn="ctr" rtl="0">
              <a:lnSpc>
                <a:spcPct val="200000"/>
              </a:lnSpc>
              <a:spcBef>
                <a:spcPts val="0"/>
              </a:spcBef>
              <a:buNone/>
            </a:pPr>
            <a:r>
              <a:rPr lang="en-US" sz="2800" b="1" dirty="0" smtClean="0">
                <a:solidFill>
                  <a:schemeClr val="lt1"/>
                </a:solidFill>
              </a:rPr>
              <a:t>I</a:t>
            </a:r>
            <a:r>
              <a:rPr lang="en" sz="2800" b="1" dirty="0" smtClean="0">
                <a:solidFill>
                  <a:schemeClr val="lt1"/>
                </a:solidFill>
              </a:rPr>
              <a:t> </a:t>
            </a:r>
            <a:r>
              <a:rPr lang="en" sz="2800" b="1" dirty="0">
                <a:solidFill>
                  <a:schemeClr val="lt1"/>
                </a:solidFill>
              </a:rPr>
              <a:t>do not care how</a:t>
            </a:r>
          </a:p>
        </p:txBody>
      </p:sp>
      <p:sp>
        <p:nvSpPr>
          <p:cNvPr id="439" name="Shape 439"/>
          <p:cNvSpPr txBox="1"/>
          <p:nvPr/>
        </p:nvSpPr>
        <p:spPr>
          <a:xfrm>
            <a:off x="618975" y="244255"/>
            <a:ext cx="7897200" cy="906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4200" b="1" dirty="0">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par>
                                <p:cTn id="8" presetID="10" presetClass="entr" presetSubtype="0" fill="hold" nodeType="withEffect">
                                  <p:stCondLst>
                                    <p:cond delay="0"/>
                                  </p:stCondLst>
                                  <p:childTnLst>
                                    <p:set>
                                      <p:cBhvr>
                                        <p:cTn id="9" dur="1" fill="hold">
                                          <p:stCondLst>
                                            <p:cond delay="0"/>
                                          </p:stCondLst>
                                        </p:cTn>
                                        <p:tgtEl>
                                          <p:spTgt spid="439"/>
                                        </p:tgtEl>
                                        <p:attrNameLst>
                                          <p:attrName>style.visibility</p:attrName>
                                        </p:attrNameLst>
                                      </p:cBhvr>
                                      <p:to>
                                        <p:strVal val="visible"/>
                                      </p:to>
                                    </p:set>
                                    <p:animEffect transition="in" filter="fade">
                                      <p:cBhvr>
                                        <p:cTn id="10"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8" name="Shape 448"/>
          <p:cNvPicPr preferRelativeResize="0"/>
          <p:nvPr/>
        </p:nvPicPr>
        <p:blipFill rotWithShape="1">
          <a:blip r:embed="rId4">
            <a:alphaModFix/>
          </a:blip>
          <a:srcRect/>
          <a:stretch/>
        </p:blipFill>
        <p:spPr>
          <a:xfrm>
            <a:off x="8272779" y="4855076"/>
            <a:ext cx="731399" cy="171300"/>
          </a:xfrm>
          <a:prstGeom prst="rect">
            <a:avLst/>
          </a:prstGeom>
          <a:noFill/>
          <a:ln>
            <a:noFill/>
          </a:ln>
        </p:spPr>
      </p:pic>
      <p:sp>
        <p:nvSpPr>
          <p:cNvPr id="449" name="Shape 449"/>
          <p:cNvSpPr txBox="1"/>
          <p:nvPr/>
        </p:nvSpPr>
        <p:spPr>
          <a:xfrm>
            <a:off x="618975" y="1378591"/>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b="1" dirty="0">
              <a:solidFill>
                <a:schemeClr val="lt1"/>
              </a:solidFill>
            </a:endParaRPr>
          </a:p>
          <a:p>
            <a:pPr lvl="0" algn="ctr" rtl="0">
              <a:lnSpc>
                <a:spcPct val="200000"/>
              </a:lnSpc>
              <a:spcBef>
                <a:spcPts val="0"/>
              </a:spcBef>
              <a:buNone/>
            </a:pPr>
            <a:r>
              <a:rPr lang="en" sz="2800" b="1" dirty="0">
                <a:solidFill>
                  <a:schemeClr val="lt1"/>
                </a:solidFill>
              </a:rPr>
              <a:t>Here are my </a:t>
            </a:r>
            <a:r>
              <a:rPr lang="en" sz="2800" b="1" dirty="0" smtClean="0">
                <a:solidFill>
                  <a:schemeClr val="lt1"/>
                </a:solidFill>
              </a:rPr>
              <a:t>servers</a:t>
            </a:r>
            <a:endParaRPr lang="en-US" sz="2800" b="1" dirty="0" smtClean="0">
              <a:solidFill>
                <a:schemeClr val="lt1"/>
              </a:solidFill>
            </a:endParaRPr>
          </a:p>
          <a:p>
            <a:pPr lvl="0" algn="ctr" rtl="0">
              <a:lnSpc>
                <a:spcPct val="200000"/>
              </a:lnSpc>
              <a:spcBef>
                <a:spcPts val="0"/>
              </a:spcBef>
              <a:buNone/>
            </a:pPr>
            <a:r>
              <a:rPr lang="en" sz="2800" b="1" dirty="0" smtClean="0">
                <a:solidFill>
                  <a:schemeClr val="lt1"/>
                </a:solidFill>
              </a:rPr>
              <a:t>Go </a:t>
            </a:r>
            <a:r>
              <a:rPr lang="en" sz="2800" b="1" dirty="0">
                <a:solidFill>
                  <a:schemeClr val="lt1"/>
                </a:solidFill>
              </a:rPr>
              <a:t>make them a cloud </a:t>
            </a:r>
            <a:r>
              <a:rPr lang="en" sz="2800" b="1" dirty="0" smtClean="0">
                <a:solidFill>
                  <a:schemeClr val="lt1"/>
                </a:solidFill>
              </a:rPr>
              <a:t>foundry</a:t>
            </a:r>
            <a:endParaRPr lang="en-US" sz="2800" b="1" dirty="0" smtClean="0">
              <a:solidFill>
                <a:schemeClr val="lt1"/>
              </a:solidFill>
            </a:endParaRPr>
          </a:p>
          <a:p>
            <a:pPr lvl="0" algn="ctr" rtl="0">
              <a:lnSpc>
                <a:spcPct val="200000"/>
              </a:lnSpc>
              <a:spcBef>
                <a:spcPts val="0"/>
              </a:spcBef>
              <a:buNone/>
            </a:pPr>
            <a:r>
              <a:rPr lang="en" sz="2800" b="1" dirty="0" smtClean="0">
                <a:solidFill>
                  <a:schemeClr val="lt1"/>
                </a:solidFill>
              </a:rPr>
              <a:t>I </a:t>
            </a:r>
            <a:r>
              <a:rPr lang="en" sz="2800" b="1" dirty="0">
                <a:solidFill>
                  <a:schemeClr val="lt1"/>
                </a:solidFill>
              </a:rPr>
              <a:t>do not care how</a:t>
            </a:r>
          </a:p>
        </p:txBody>
      </p:sp>
      <p:sp>
        <p:nvSpPr>
          <p:cNvPr id="450" name="Shape 450"/>
          <p:cNvSpPr txBox="1"/>
          <p:nvPr/>
        </p:nvSpPr>
        <p:spPr>
          <a:xfrm>
            <a:off x="618975" y="200465"/>
            <a:ext cx="7897200" cy="906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4200" b="1" dirty="0">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par>
                                <p:cTn id="8" presetID="10" presetClass="entr" presetSubtype="0"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p:cTn id="10"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8" name="Picture 7"/>
          <p:cNvPicPr>
            <a:picLocks noChangeAspect="1"/>
          </p:cNvPicPr>
          <p:nvPr/>
        </p:nvPicPr>
        <p:blipFill>
          <a:blip r:embed="rId4"/>
          <a:stretch>
            <a:fillRect/>
          </a:stretch>
        </p:blipFill>
        <p:spPr>
          <a:xfrm>
            <a:off x="3997515" y="1063862"/>
            <a:ext cx="1152296" cy="1305936"/>
          </a:xfrm>
          <a:prstGeom prst="rect">
            <a:avLst/>
          </a:prstGeom>
        </p:spPr>
      </p:pic>
      <p:pic>
        <p:nvPicPr>
          <p:cNvPr id="4" name="Picture 3"/>
          <p:cNvPicPr>
            <a:picLocks noChangeAspect="1"/>
          </p:cNvPicPr>
          <p:nvPr/>
        </p:nvPicPr>
        <p:blipFill>
          <a:blip r:embed="rId5"/>
          <a:stretch>
            <a:fillRect/>
          </a:stretch>
        </p:blipFill>
        <p:spPr>
          <a:xfrm>
            <a:off x="6650548" y="2923005"/>
            <a:ext cx="1115618" cy="1115618"/>
          </a:xfrm>
          <a:prstGeom prst="rect">
            <a:avLst/>
          </a:prstGeom>
        </p:spPr>
      </p:pic>
      <p:pic>
        <p:nvPicPr>
          <p:cNvPr id="12" name="Picture 11"/>
          <p:cNvPicPr>
            <a:picLocks noChangeAspect="1"/>
          </p:cNvPicPr>
          <p:nvPr/>
        </p:nvPicPr>
        <p:blipFill>
          <a:blip r:embed="rId6"/>
          <a:stretch>
            <a:fillRect/>
          </a:stretch>
        </p:blipFill>
        <p:spPr>
          <a:xfrm>
            <a:off x="3997515" y="2812416"/>
            <a:ext cx="1130658" cy="1226207"/>
          </a:xfrm>
          <a:prstGeom prst="rect">
            <a:avLst/>
          </a:prstGeom>
        </p:spPr>
      </p:pic>
      <p:pic>
        <p:nvPicPr>
          <p:cNvPr id="13" name="Picture 12"/>
          <p:cNvPicPr>
            <a:picLocks noChangeAspect="1"/>
          </p:cNvPicPr>
          <p:nvPr/>
        </p:nvPicPr>
        <p:blipFill>
          <a:blip r:embed="rId7"/>
          <a:stretch>
            <a:fillRect/>
          </a:stretch>
        </p:blipFill>
        <p:spPr>
          <a:xfrm>
            <a:off x="6354094" y="1063862"/>
            <a:ext cx="1643147" cy="1230756"/>
          </a:xfrm>
          <a:prstGeom prst="rect">
            <a:avLst/>
          </a:prstGeom>
        </p:spPr>
      </p:pic>
      <p:pic>
        <p:nvPicPr>
          <p:cNvPr id="14" name="Picture 13" descr="635763871671267624-687135162_logo_standard.imgopt1000x7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1991" y="2937602"/>
            <a:ext cx="1343059" cy="952229"/>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2"/>
            <a:ext cx="9095710" cy="2242577"/>
            <a:chOff x="0" y="-93862"/>
            <a:chExt cx="9095708" cy="2242576"/>
          </a:xfrm>
        </p:grpSpPr>
        <p:sp>
          <p:nvSpPr>
            <p:cNvPr id="298" name="Shape 298"/>
            <p:cNvSpPr/>
            <p:nvPr/>
          </p:nvSpPr>
          <p:spPr>
            <a:xfrm>
              <a:off x="6875002" y="1533160"/>
              <a:ext cx="716851"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Cloud</a:t>
              </a:r>
            </a:p>
          </p:txBody>
        </p:sp>
        <p:sp>
          <p:nvSpPr>
            <p:cNvPr id="299" name="Shape 299"/>
            <p:cNvSpPr/>
            <p:nvPr/>
          </p:nvSpPr>
          <p:spPr>
            <a:xfrm>
              <a:off x="8130071" y="1538558"/>
              <a:ext cx="965637"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DevOps</a:t>
              </a:r>
            </a:p>
          </p:txBody>
        </p:sp>
        <p:sp>
          <p:nvSpPr>
            <p:cNvPr id="300" name="Shape 300"/>
            <p:cNvSpPr/>
            <p:nvPr/>
          </p:nvSpPr>
          <p:spPr>
            <a:xfrm>
              <a:off x="0" y="1510220"/>
              <a:ext cx="624521"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Agile</a:t>
              </a:r>
            </a:p>
          </p:txBody>
        </p:sp>
        <p:sp>
          <p:nvSpPr>
            <p:cNvPr id="301" name="Shape 301"/>
            <p:cNvSpPr/>
            <p:nvPr/>
          </p:nvSpPr>
          <p:spPr>
            <a:xfrm>
              <a:off x="1459616" y="1510220"/>
              <a:ext cx="566299"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Lean</a:t>
              </a:r>
            </a:p>
          </p:txBody>
        </p:sp>
        <p:sp>
          <p:nvSpPr>
            <p:cNvPr id="302" name="Shape 302"/>
            <p:cNvSpPr/>
            <p:nvPr/>
          </p:nvSpPr>
          <p:spPr>
            <a:xfrm>
              <a:off x="2867427" y="1533161"/>
              <a:ext cx="1356236" cy="615553"/>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2000" dirty="0">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sz="2000" dirty="0">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610928" cy="307777"/>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sz="2000"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a:t>
            </a:r>
            <a:r>
              <a:rPr lang="en-US" sz="3200" dirty="0" smtClean="0">
                <a:solidFill>
                  <a:schemeClr val="accent1"/>
                </a:solidFill>
              </a:rPr>
              <a:t>Promise </a:t>
            </a:r>
            <a:r>
              <a:rPr lang="en-US" sz="3200" dirty="0" smtClean="0">
                <a:solidFill>
                  <a:schemeClr val="accent1"/>
                </a:solidFill>
              </a:rPr>
              <a:t>of Cloud Native</a:t>
            </a:r>
            <a:endParaRPr lang="en-US" sz="3200" dirty="0">
              <a:solidFill>
                <a:schemeClr val="accent1"/>
              </a:solidFill>
            </a:endParaRPr>
          </a:p>
        </p:txBody>
      </p:sp>
      <p:sp>
        <p:nvSpPr>
          <p:cNvPr id="20" name="Title 1"/>
          <p:cNvSpPr txBox="1">
            <a:spLocks/>
          </p:cNvSpPr>
          <p:nvPr/>
        </p:nvSpPr>
        <p:spPr>
          <a:xfrm>
            <a:off x="415714" y="888159"/>
            <a:ext cx="8182675"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Speed of delivery</a:t>
            </a:r>
            <a:endParaRPr lang="en-US" sz="2800" dirty="0" smtClean="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Ease of </a:t>
            </a:r>
            <a:r>
              <a:rPr lang="en-US" sz="2800" dirty="0" smtClean="0">
                <a:solidFill>
                  <a:schemeClr val="tx1">
                    <a:lumMod val="20000"/>
                    <a:lumOff val="80000"/>
                  </a:schemeClr>
                </a:solidFill>
              </a:rPr>
              <a:t>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t>
            </a:r>
            <a:r>
              <a:rPr lang="en-US" sz="2800" dirty="0" smtClean="0">
                <a:solidFill>
                  <a:schemeClr val="tx1">
                    <a:lumMod val="20000"/>
                    <a:lumOff val="80000"/>
                  </a:schemeClr>
                </a:solidFill>
              </a:rPr>
              <a:t>Application </a:t>
            </a:r>
            <a:r>
              <a:rPr lang="en-US" sz="2800" dirty="0" smtClean="0">
                <a:solidFill>
                  <a:schemeClr val="tx1">
                    <a:lumMod val="20000"/>
                    <a:lumOff val="80000"/>
                  </a:schemeClr>
                </a:solidFill>
              </a:rPr>
              <a:t>&amp; Platform that creates Promises</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87353</TotalTime>
  <Words>1835</Words>
  <Application>Microsoft Macintosh PowerPoint</Application>
  <PresentationFormat>On-screen Show (16:9)</PresentationFormat>
  <Paragraphs>355</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429</cp:revision>
  <dcterms:modified xsi:type="dcterms:W3CDTF">2017-05-25T12:36:48Z</dcterms:modified>
</cp:coreProperties>
</file>